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0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5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7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EBAE-FC94-4A0E-BC44-B4E21181992D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BC74E-44CF-43BA-9C21-B3C69FF99C9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0008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EBAE-FC94-4A0E-BC44-B4E21181992D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BC74E-44CF-43BA-9C21-B3C69FF99C9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8039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EBAE-FC94-4A0E-BC44-B4E21181992D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BC74E-44CF-43BA-9C21-B3C69FF99C9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5999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EBAE-FC94-4A0E-BC44-B4E21181992D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BC74E-44CF-43BA-9C21-B3C69FF99C92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279103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EBAE-FC94-4A0E-BC44-B4E21181992D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BC74E-44CF-43BA-9C21-B3C69FF99C9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8951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EBAE-FC94-4A0E-BC44-B4E21181992D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BC74E-44CF-43BA-9C21-B3C69FF99C9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11936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EBAE-FC94-4A0E-BC44-B4E21181992D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BC74E-44CF-43BA-9C21-B3C69FF99C9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57247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EBAE-FC94-4A0E-BC44-B4E21181992D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BC74E-44CF-43BA-9C21-B3C69FF99C9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61854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EBAE-FC94-4A0E-BC44-B4E21181992D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BC74E-44CF-43BA-9C21-B3C69FF99C9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1377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EBAE-FC94-4A0E-BC44-B4E21181992D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BC74E-44CF-43BA-9C21-B3C69FF99C9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3956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EBAE-FC94-4A0E-BC44-B4E21181992D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BC74E-44CF-43BA-9C21-B3C69FF99C9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9571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EBAE-FC94-4A0E-BC44-B4E21181992D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BC74E-44CF-43BA-9C21-B3C69FF99C9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2595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EBAE-FC94-4A0E-BC44-B4E21181992D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BC74E-44CF-43BA-9C21-B3C69FF99C9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7996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EBAE-FC94-4A0E-BC44-B4E21181992D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BC74E-44CF-43BA-9C21-B3C69FF99C9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0238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EBAE-FC94-4A0E-BC44-B4E21181992D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BC74E-44CF-43BA-9C21-B3C69FF99C9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646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EBAE-FC94-4A0E-BC44-B4E21181992D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BC74E-44CF-43BA-9C21-B3C69FF99C9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0201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3EBAE-FC94-4A0E-BC44-B4E21181992D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BC74E-44CF-43BA-9C21-B3C69FF99C9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7968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AC3EBAE-FC94-4A0E-BC44-B4E21181992D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FBC74E-44CF-43BA-9C21-B3C69FF99C9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43535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6532B-B505-4E7A-B33B-D17E61EBE4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7155" y="897467"/>
            <a:ext cx="8825658" cy="2127314"/>
          </a:xfrm>
        </p:spPr>
        <p:txBody>
          <a:bodyPr>
            <a:normAutofit fontScale="90000"/>
          </a:bodyPr>
          <a:lstStyle/>
          <a:p>
            <a:r>
              <a:rPr lang="en-GB" dirty="0"/>
              <a:t>Allocation of advertising in London</a:t>
            </a:r>
          </a:p>
        </p:txBody>
      </p:sp>
    </p:spTree>
    <p:extLst>
      <p:ext uri="{BB962C8B-B14F-4D97-AF65-F5344CB8AC3E}">
        <p14:creationId xmlns:p14="http://schemas.microsoft.com/office/powerpoint/2010/main" val="774009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90701-256D-4B4D-99B6-846DF8207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560879" cy="1400530"/>
          </a:xfrm>
        </p:spPr>
        <p:txBody>
          <a:bodyPr/>
          <a:lstStyle/>
          <a:p>
            <a:r>
              <a:rPr lang="en-GB" sz="4000" dirty="0"/>
              <a:t>Advertising is important yet expensive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6DBC0C-B406-4708-A997-1A0DDF760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When moving a business from Toronto to London, it needs to consider how it will attract new customers.</a:t>
            </a:r>
          </a:p>
          <a:p>
            <a:r>
              <a:rPr lang="en-GB" dirty="0"/>
              <a:t>Advertising to the entire London area is not completely feasible and will possibly lead to less effective advertising.</a:t>
            </a:r>
          </a:p>
          <a:p>
            <a:r>
              <a:rPr lang="en-GB" dirty="0"/>
              <a:t>People gather in neighbourhoods which match their interests, hobbies and needs and provides the easiest method for us to target our advertising to a specific area.</a:t>
            </a:r>
          </a:p>
          <a:p>
            <a:r>
              <a:rPr lang="en-GB" dirty="0"/>
              <a:t>We can segment neighbourhoods and provide valuable insights into how to get the most advertising for the least cost.</a:t>
            </a:r>
          </a:p>
        </p:txBody>
      </p:sp>
    </p:spTree>
    <p:extLst>
      <p:ext uri="{BB962C8B-B14F-4D97-AF65-F5344CB8AC3E}">
        <p14:creationId xmlns:p14="http://schemas.microsoft.com/office/powerpoint/2010/main" val="3195461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EF401-B5F5-43AE-AD67-DF5013ABF0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84B13-E748-4CEC-A478-EF61422F0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Postcode district location was scraped from Wikipedia</a:t>
            </a:r>
          </a:p>
          <a:p>
            <a:r>
              <a:rPr lang="en-GB" dirty="0"/>
              <a:t>Latitude and longitude was acquired through pre-organised files or through packages</a:t>
            </a:r>
          </a:p>
          <a:p>
            <a:r>
              <a:rPr lang="en-GB" dirty="0"/>
              <a:t>For both cities, the entire city cannot be compared</a:t>
            </a:r>
          </a:p>
          <a:p>
            <a:r>
              <a:rPr lang="en-GB" dirty="0"/>
              <a:t>The centre areas of each city is analysed as it provides the easiest access to the customer market</a:t>
            </a:r>
          </a:p>
          <a:p>
            <a:r>
              <a:rPr lang="en-GB" dirty="0"/>
              <a:t>K means clustering is used to group together similar neighbourhoods</a:t>
            </a:r>
          </a:p>
        </p:txBody>
      </p:sp>
    </p:spTree>
    <p:extLst>
      <p:ext uri="{BB962C8B-B14F-4D97-AF65-F5344CB8AC3E}">
        <p14:creationId xmlns:p14="http://schemas.microsoft.com/office/powerpoint/2010/main" val="3220685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2BD09-F580-4D1B-B2C7-E1B5B9FCF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Toronto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A56FF-2A95-4EC8-8CA0-47528D8894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8070" y="2052918"/>
            <a:ext cx="2631783" cy="4195481"/>
          </a:xfrm>
        </p:spPr>
        <p:txBody>
          <a:bodyPr/>
          <a:lstStyle/>
          <a:p>
            <a:r>
              <a:rPr lang="en-GB" dirty="0"/>
              <a:t>Clear segmentation</a:t>
            </a:r>
          </a:p>
          <a:p>
            <a:r>
              <a:rPr lang="en-GB" dirty="0"/>
              <a:t>Alike neighbourhoods separated</a:t>
            </a:r>
          </a:p>
          <a:p>
            <a:r>
              <a:rPr lang="en-GB" dirty="0"/>
              <a:t>Easier to target advertising to specific area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1716F4-D91F-4691-A486-88BA2C408362}"/>
              </a:ext>
            </a:extLst>
          </p:cNvPr>
          <p:cNvPicPr/>
          <p:nvPr/>
        </p:nvPicPr>
        <p:blipFill rotWithShape="1">
          <a:blip r:embed="rId2"/>
          <a:srcRect l="7749" t="45087" r="53245" b="13086"/>
          <a:stretch/>
        </p:blipFill>
        <p:spPr bwMode="auto">
          <a:xfrm>
            <a:off x="732472" y="2287568"/>
            <a:ext cx="6177915" cy="37261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90693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2BD09-F580-4D1B-B2C7-E1B5B9FCF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London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A56FF-2A95-4EC8-8CA0-47528D8894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8070" y="2052918"/>
            <a:ext cx="2631783" cy="4195481"/>
          </a:xfrm>
        </p:spPr>
        <p:txBody>
          <a:bodyPr/>
          <a:lstStyle/>
          <a:p>
            <a:r>
              <a:rPr lang="en-GB" dirty="0"/>
              <a:t>Little to no segmentation</a:t>
            </a:r>
          </a:p>
          <a:p>
            <a:r>
              <a:rPr lang="en-GB" dirty="0"/>
              <a:t>Alike neighbourhoods spread evenly</a:t>
            </a:r>
          </a:p>
          <a:p>
            <a:r>
              <a:rPr lang="en-GB" dirty="0"/>
              <a:t>Harder to target advertising to specific area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0DB3EB-192A-4FA2-B342-0675385D4769}"/>
              </a:ext>
            </a:extLst>
          </p:cNvPr>
          <p:cNvPicPr/>
          <p:nvPr/>
        </p:nvPicPr>
        <p:blipFill rotWithShape="1">
          <a:blip r:embed="rId2"/>
          <a:srcRect l="7656" t="32303" r="52784" b="25214"/>
          <a:stretch/>
        </p:blipFill>
        <p:spPr bwMode="auto">
          <a:xfrm>
            <a:off x="646111" y="2052918"/>
            <a:ext cx="6311900" cy="38125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650626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2BD09-F580-4D1B-B2C7-E1B5B9FCF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Combined Distribution: Toronto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A56FF-2A95-4EC8-8CA0-47528D8894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8070" y="2052918"/>
            <a:ext cx="2631783" cy="4195481"/>
          </a:xfrm>
        </p:spPr>
        <p:txBody>
          <a:bodyPr/>
          <a:lstStyle/>
          <a:p>
            <a:r>
              <a:rPr lang="en-GB" dirty="0"/>
              <a:t>Segmentation still present</a:t>
            </a:r>
          </a:p>
          <a:p>
            <a:r>
              <a:rPr lang="en-GB" dirty="0"/>
              <a:t>Alike neighbourhoods in a specific area</a:t>
            </a:r>
          </a:p>
          <a:p>
            <a:r>
              <a:rPr lang="en-GB" dirty="0"/>
              <a:t>Easier to target advertising to specific area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7C0EFC-E778-45EF-BE1F-399ED0602E39}"/>
              </a:ext>
            </a:extLst>
          </p:cNvPr>
          <p:cNvPicPr/>
          <p:nvPr/>
        </p:nvPicPr>
        <p:blipFill rotWithShape="1">
          <a:blip r:embed="rId2"/>
          <a:srcRect l="7749" t="36404" r="53337" b="22428"/>
          <a:stretch/>
        </p:blipFill>
        <p:spPr bwMode="auto">
          <a:xfrm>
            <a:off x="768985" y="2087208"/>
            <a:ext cx="6173470" cy="36734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969536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2BD09-F580-4D1B-B2C7-E1B5B9FCF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Combined Distribution: London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A56FF-2A95-4EC8-8CA0-47528D8894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8070" y="2052918"/>
            <a:ext cx="2631783" cy="4195481"/>
          </a:xfrm>
        </p:spPr>
        <p:txBody>
          <a:bodyPr/>
          <a:lstStyle/>
          <a:p>
            <a:r>
              <a:rPr lang="en-GB" dirty="0"/>
              <a:t>Segmentation not present</a:t>
            </a:r>
          </a:p>
          <a:p>
            <a:r>
              <a:rPr lang="en-GB" dirty="0"/>
              <a:t>Alike neighbourhoods spread evenly</a:t>
            </a:r>
          </a:p>
          <a:p>
            <a:r>
              <a:rPr lang="en-GB" dirty="0"/>
              <a:t>Harder to target advertising to specific area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F247A4-7E45-4413-A7BD-A62F4CF9F7CB}"/>
              </a:ext>
            </a:extLst>
          </p:cNvPr>
          <p:cNvPicPr/>
          <p:nvPr/>
        </p:nvPicPr>
        <p:blipFill rotWithShape="1">
          <a:blip r:embed="rId2"/>
          <a:srcRect l="7471" t="35741" r="53239" b="22270"/>
          <a:stretch/>
        </p:blipFill>
        <p:spPr bwMode="auto">
          <a:xfrm>
            <a:off x="784225" y="2052918"/>
            <a:ext cx="6120130" cy="36791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145555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1EE25-EDFB-4792-9CCD-B04FFED05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07452"/>
          </a:xfrm>
        </p:spPr>
        <p:txBody>
          <a:bodyPr/>
          <a:lstStyle/>
          <a:p>
            <a:r>
              <a:rPr lang="en-GB" dirty="0"/>
              <a:t>Combined Distribution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6D30F-FDFB-451F-BB16-57B2911CB5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550" y="4480560"/>
            <a:ext cx="9078303" cy="1767839"/>
          </a:xfrm>
        </p:spPr>
        <p:txBody>
          <a:bodyPr/>
          <a:lstStyle/>
          <a:p>
            <a:r>
              <a:rPr lang="en-GB" dirty="0"/>
              <a:t>Customers in similar neighbourhoods in London and Toronto can be targeted</a:t>
            </a:r>
          </a:p>
          <a:p>
            <a:r>
              <a:rPr lang="en-GB" dirty="0"/>
              <a:t>Customer spread around the city can be approximated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EF0719-F268-4044-B723-38FAD06836C0}"/>
              </a:ext>
            </a:extLst>
          </p:cNvPr>
          <p:cNvPicPr/>
          <p:nvPr/>
        </p:nvPicPr>
        <p:blipFill rotWithShape="1">
          <a:blip r:embed="rId2"/>
          <a:srcRect l="7749" t="36404" r="53337" b="22428"/>
          <a:stretch/>
        </p:blipFill>
        <p:spPr bwMode="auto">
          <a:xfrm>
            <a:off x="646111" y="1504278"/>
            <a:ext cx="4771294" cy="283912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0A3A8B-F570-4B0F-B2FA-3FF0D909BB86}"/>
              </a:ext>
            </a:extLst>
          </p:cNvPr>
          <p:cNvPicPr/>
          <p:nvPr/>
        </p:nvPicPr>
        <p:blipFill rotWithShape="1">
          <a:blip r:embed="rId3"/>
          <a:srcRect l="7471" t="35741" r="53239" b="22270"/>
          <a:stretch/>
        </p:blipFill>
        <p:spPr bwMode="auto">
          <a:xfrm>
            <a:off x="5728990" y="1497331"/>
            <a:ext cx="4734278" cy="284606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182380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A32A7-15BD-4755-A27E-6654FA6FD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99FA9-760D-49AE-B05D-2043A8831A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Can predict customer location trends in both London and Toronto</a:t>
            </a:r>
          </a:p>
          <a:p>
            <a:r>
              <a:rPr lang="en-GB" dirty="0"/>
              <a:t>Further refinement can be conducted by using industry specific data such as venue type to be targeted</a:t>
            </a:r>
          </a:p>
          <a:p>
            <a:r>
              <a:rPr lang="en-GB" dirty="0"/>
              <a:t>Further refinement also possible through more venues being called in Foursquare API</a:t>
            </a:r>
          </a:p>
        </p:txBody>
      </p:sp>
    </p:spTree>
    <p:extLst>
      <p:ext uri="{BB962C8B-B14F-4D97-AF65-F5344CB8AC3E}">
        <p14:creationId xmlns:p14="http://schemas.microsoft.com/office/powerpoint/2010/main" val="35346715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18</TotalTime>
  <Words>285</Words>
  <Application>Microsoft Office PowerPoint</Application>
  <PresentationFormat>Widescreen</PresentationFormat>
  <Paragraphs>35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Ion</vt:lpstr>
      <vt:lpstr>Allocation of advertising in London</vt:lpstr>
      <vt:lpstr>Advertising is important yet expensive</vt:lpstr>
      <vt:lpstr>Data</vt:lpstr>
      <vt:lpstr>Toronto Distribution</vt:lpstr>
      <vt:lpstr>London Distribution</vt:lpstr>
      <vt:lpstr>Combined Distribution: Toronto</vt:lpstr>
      <vt:lpstr>Combined Distribution: London</vt:lpstr>
      <vt:lpstr>Combined Distribution Comparison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Allocation of advertising in London</dc:title>
  <dc:creator>parth patel</dc:creator>
  <cp:lastModifiedBy>parth patel</cp:lastModifiedBy>
  <cp:revision>3</cp:revision>
  <dcterms:created xsi:type="dcterms:W3CDTF">2019-09-27T14:58:45Z</dcterms:created>
  <dcterms:modified xsi:type="dcterms:W3CDTF">2019-09-27T15:18:05Z</dcterms:modified>
</cp:coreProperties>
</file>

<file path=docProps/thumbnail.jpeg>
</file>